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Lst>
  <p:sldSz cx="6858000" cy="9144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MasterView">
  <p:normalViewPr>
    <p:restoredLeft sz="15620"/>
    <p:restoredTop sz="94660"/>
  </p:normalViewPr>
  <p:slideViewPr>
    <p:cSldViewPr>
      <p:cViewPr varScale="1">
        <p:scale>
          <a:sx n="83" d="100"/>
          <a:sy n="83" d="100"/>
        </p:scale>
        <p:origin x="-2976" y="-120"/>
      </p:cViewPr>
      <p:guideLst>
        <p:guide orient="horz" pos="2880"/>
        <p:guide pos="216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3" Type="http://schemas.openxmlformats.org/officeDocument/2006/relationships/printerSettings" Target="printerSettings/printerSettings1.bin"/><Relationship Id="rId4" Type="http://schemas.openxmlformats.org/officeDocument/2006/relationships/presProps" Target="presProps.xml"/><Relationship Id="rId5" Type="http://schemas.openxmlformats.org/officeDocument/2006/relationships/viewProps" Target="viewProps.xml"/><Relationship Id="rId6" Type="http://schemas.openxmlformats.org/officeDocument/2006/relationships/theme" Target="theme/theme1.xml"/><Relationship Id="rId7"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 Target="slides/slid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1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514350" y="2840572"/>
            <a:ext cx="5829300" cy="1960033"/>
          </a:xfrm>
          <a:prstGeom prst="rect">
            <a:avLst/>
          </a:prstGeom>
        </p:spPr>
        <p:txBody>
          <a:bodyPr lIns="101882" tIns="50941" rIns="101882" bIns="50941"/>
          <a:lstStyle/>
          <a:p>
            <a:r>
              <a:rPr lang="en-US" smtClean="0"/>
              <a:t>Click to edit Master title style</a:t>
            </a:r>
            <a:endParaRPr lang="en-US"/>
          </a:p>
        </p:txBody>
      </p:sp>
      <p:sp>
        <p:nvSpPr>
          <p:cNvPr id="3" name="Subtitle 2"/>
          <p:cNvSpPr>
            <a:spLocks noGrp="1"/>
          </p:cNvSpPr>
          <p:nvPr>
            <p:ph type="subTitle" idx="1"/>
          </p:nvPr>
        </p:nvSpPr>
        <p:spPr>
          <a:xfrm>
            <a:off x="1028700" y="5181600"/>
            <a:ext cx="4800600" cy="2336800"/>
          </a:xfrm>
          <a:prstGeom prst="rect">
            <a:avLst/>
          </a:prstGeom>
        </p:spPr>
        <p:txBody>
          <a:bodyPr lIns="101882" tIns="50941" rIns="101882" bIns="50941"/>
          <a:lstStyle>
            <a:lvl1pPr marL="0" indent="0" algn="ctr">
              <a:buNone/>
              <a:defRPr>
                <a:solidFill>
                  <a:schemeClr val="tx1">
                    <a:tint val="75000"/>
                  </a:schemeClr>
                </a:solidFill>
              </a:defRPr>
            </a:lvl1pPr>
            <a:lvl2pPr marL="509412" indent="0" algn="ctr">
              <a:buNone/>
              <a:defRPr>
                <a:solidFill>
                  <a:schemeClr val="tx1">
                    <a:tint val="75000"/>
                  </a:schemeClr>
                </a:solidFill>
              </a:defRPr>
            </a:lvl2pPr>
            <a:lvl3pPr marL="1018824" indent="0" algn="ctr">
              <a:buNone/>
              <a:defRPr>
                <a:solidFill>
                  <a:schemeClr val="tx1">
                    <a:tint val="75000"/>
                  </a:schemeClr>
                </a:solidFill>
              </a:defRPr>
            </a:lvl3pPr>
            <a:lvl4pPr marL="1528237" indent="0" algn="ctr">
              <a:buNone/>
              <a:defRPr>
                <a:solidFill>
                  <a:schemeClr val="tx1">
                    <a:tint val="75000"/>
                  </a:schemeClr>
                </a:solidFill>
              </a:defRPr>
            </a:lvl4pPr>
            <a:lvl5pPr marL="2037649" indent="0" algn="ctr">
              <a:buNone/>
              <a:defRPr>
                <a:solidFill>
                  <a:schemeClr val="tx1">
                    <a:tint val="75000"/>
                  </a:schemeClr>
                </a:solidFill>
              </a:defRPr>
            </a:lvl5pPr>
            <a:lvl6pPr marL="2547061" indent="0" algn="ctr">
              <a:buNone/>
              <a:defRPr>
                <a:solidFill>
                  <a:schemeClr val="tx1">
                    <a:tint val="75000"/>
                  </a:schemeClr>
                </a:solidFill>
              </a:defRPr>
            </a:lvl6pPr>
            <a:lvl7pPr marL="3056473" indent="0" algn="ctr">
              <a:buNone/>
              <a:defRPr>
                <a:solidFill>
                  <a:schemeClr val="tx1">
                    <a:tint val="75000"/>
                  </a:schemeClr>
                </a:solidFill>
              </a:defRPr>
            </a:lvl7pPr>
            <a:lvl8pPr marL="3565886" indent="0" algn="ctr">
              <a:buNone/>
              <a:defRPr>
                <a:solidFill>
                  <a:schemeClr val="tx1">
                    <a:tint val="75000"/>
                  </a:schemeClr>
                </a:solidFill>
              </a:defRPr>
            </a:lvl8pPr>
            <a:lvl9pPr marL="4075298"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a:xfrm>
            <a:off x="343182" y="8475808"/>
            <a:ext cx="1599640" cy="486352"/>
          </a:xfrm>
          <a:prstGeom prst="rect">
            <a:avLst/>
          </a:prstGeom>
        </p:spPr>
        <p:txBody>
          <a:bodyPr lIns="101882" tIns="50941" rIns="101882" bIns="50941"/>
          <a:lstStyle>
            <a:lvl1pPr>
              <a:defRPr>
                <a:ea typeface="Arial" charset="0"/>
              </a:defRPr>
            </a:lvl1pPr>
          </a:lstStyle>
          <a:p>
            <a:pPr>
              <a:defRPr/>
            </a:pPr>
            <a:endParaRPr lang="en-US"/>
          </a:p>
        </p:txBody>
      </p:sp>
      <p:sp>
        <p:nvSpPr>
          <p:cNvPr id="5" name="Footer Placeholder 4"/>
          <p:cNvSpPr>
            <a:spLocks noGrp="1"/>
          </p:cNvSpPr>
          <p:nvPr>
            <p:ph type="ftr" sz="quarter" idx="11"/>
          </p:nvPr>
        </p:nvSpPr>
        <p:spPr>
          <a:xfrm>
            <a:off x="2343432" y="8475808"/>
            <a:ext cx="2171140" cy="486352"/>
          </a:xfrm>
          <a:prstGeom prst="rect">
            <a:avLst/>
          </a:prstGeom>
        </p:spPr>
        <p:txBody>
          <a:bodyPr lIns="101882" tIns="50941" rIns="101882" bIns="50941"/>
          <a:lstStyle>
            <a:lvl1pPr>
              <a:defRPr>
                <a:ea typeface="Arial" charset="0"/>
              </a:defRPr>
            </a:lvl1pPr>
          </a:lstStyle>
          <a:p>
            <a:pPr>
              <a:defRPr/>
            </a:pPr>
            <a:endParaRPr lang="en-US"/>
          </a:p>
        </p:txBody>
      </p:sp>
      <p:sp>
        <p:nvSpPr>
          <p:cNvPr id="6" name="Slide Number Placeholder 5"/>
          <p:cNvSpPr>
            <a:spLocks noGrp="1"/>
          </p:cNvSpPr>
          <p:nvPr>
            <p:ph type="sldNum" sz="quarter" idx="12"/>
          </p:nvPr>
        </p:nvSpPr>
        <p:spPr>
          <a:xfrm>
            <a:off x="4915182" y="8475808"/>
            <a:ext cx="1599640" cy="486352"/>
          </a:xfrm>
          <a:prstGeom prst="rect">
            <a:avLst/>
          </a:prstGeom>
        </p:spPr>
        <p:txBody>
          <a:bodyPr vert="horz" wrap="square" lIns="101882" tIns="50941" rIns="101882" bIns="50941" numCol="1" anchor="t" anchorCtr="0" compatLnSpc="1">
            <a:prstTxWarp prst="textNoShape">
              <a:avLst/>
            </a:prstTxWarp>
          </a:bodyPr>
          <a:lstStyle>
            <a:lvl1pPr>
              <a:defRPr/>
            </a:lvl1pPr>
          </a:lstStyle>
          <a:p>
            <a:pPr>
              <a:defRPr/>
            </a:pPr>
            <a:fld id="{F6ABDCA3-8D80-40A3-A82E-718FB687D209}" type="slidenum">
              <a:rPr lang="en-US"/>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028" name="TextBox 4"/>
          <p:cNvSpPr txBox="1">
            <a:spLocks noChangeArrowheads="1"/>
          </p:cNvSpPr>
          <p:nvPr userDrawn="1"/>
        </p:nvSpPr>
        <p:spPr bwMode="auto">
          <a:xfrm>
            <a:off x="414619" y="531090"/>
            <a:ext cx="184731" cy="369332"/>
          </a:xfrm>
          <a:prstGeom prst="rect">
            <a:avLst/>
          </a:prstGeom>
          <a:noFill/>
          <a:ln>
            <a:noFill/>
          </a:ln>
          <a:extLst/>
        </p:spPr>
        <p:txBody>
          <a:bodyPr wrap="non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defTabSz="457200" eaLnBrk="0" fontAlgn="base" hangingPunct="0">
              <a:spcBef>
                <a:spcPct val="0"/>
              </a:spcBef>
              <a:spcAft>
                <a:spcPct val="0"/>
              </a:spcAft>
              <a:defRPr>
                <a:solidFill>
                  <a:schemeClr val="tx1"/>
                </a:solidFill>
                <a:latin typeface="Arial" charset="0"/>
                <a:cs typeface="Arial" charset="0"/>
              </a:defRPr>
            </a:lvl6pPr>
            <a:lvl7pPr marL="2971800" indent="-228600" defTabSz="457200" eaLnBrk="0" fontAlgn="base" hangingPunct="0">
              <a:spcBef>
                <a:spcPct val="0"/>
              </a:spcBef>
              <a:spcAft>
                <a:spcPct val="0"/>
              </a:spcAft>
              <a:defRPr>
                <a:solidFill>
                  <a:schemeClr val="tx1"/>
                </a:solidFill>
                <a:latin typeface="Arial" charset="0"/>
                <a:cs typeface="Arial" charset="0"/>
              </a:defRPr>
            </a:lvl7pPr>
            <a:lvl8pPr marL="3429000" indent="-228600" defTabSz="457200" eaLnBrk="0" fontAlgn="base" hangingPunct="0">
              <a:spcBef>
                <a:spcPct val="0"/>
              </a:spcBef>
              <a:spcAft>
                <a:spcPct val="0"/>
              </a:spcAft>
              <a:defRPr>
                <a:solidFill>
                  <a:schemeClr val="tx1"/>
                </a:solidFill>
                <a:latin typeface="Arial" charset="0"/>
                <a:cs typeface="Arial" charset="0"/>
              </a:defRPr>
            </a:lvl8pPr>
            <a:lvl9pPr marL="3886200" indent="-228600" defTabSz="457200" eaLnBrk="0" fontAlgn="base" hangingPunct="0">
              <a:spcBef>
                <a:spcPct val="0"/>
              </a:spcBef>
              <a:spcAft>
                <a:spcPct val="0"/>
              </a:spcAft>
              <a:defRPr>
                <a:solidFill>
                  <a:schemeClr val="tx1"/>
                </a:solidFill>
                <a:latin typeface="Arial" charset="0"/>
                <a:cs typeface="Arial" charset="0"/>
              </a:defRPr>
            </a:lvl9pPr>
          </a:lstStyle>
          <a:p>
            <a:pPr eaLnBrk="1" hangingPunct="1">
              <a:defRPr/>
            </a:pPr>
            <a:endParaRPr lang="en-US" dirty="0" smtClean="0">
              <a:latin typeface="Calibri" pitchFamily="34" charset="0"/>
            </a:endParaRPr>
          </a:p>
        </p:txBody>
      </p:sp>
      <p:sp>
        <p:nvSpPr>
          <p:cNvPr id="1029" name="TextBox 6"/>
          <p:cNvSpPr txBox="1">
            <a:spLocks noChangeArrowheads="1"/>
          </p:cNvSpPr>
          <p:nvPr userDrawn="1"/>
        </p:nvSpPr>
        <p:spPr bwMode="auto">
          <a:xfrm>
            <a:off x="0" y="304800"/>
            <a:ext cx="6858000" cy="276999"/>
          </a:xfrm>
          <a:prstGeom prst="rect">
            <a:avLst/>
          </a:prstGeom>
          <a:solidFill>
            <a:schemeClr val="tx1"/>
          </a:solidFill>
          <a:ln>
            <a:noFill/>
          </a:ln>
          <a:extLst/>
        </p:spPr>
        <p:txBody>
          <a:bodyPr wrap="squar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defTabSz="457200" eaLnBrk="0" fontAlgn="base" hangingPunct="0">
              <a:spcBef>
                <a:spcPct val="0"/>
              </a:spcBef>
              <a:spcAft>
                <a:spcPct val="0"/>
              </a:spcAft>
              <a:defRPr>
                <a:solidFill>
                  <a:schemeClr val="tx1"/>
                </a:solidFill>
                <a:latin typeface="Arial" charset="0"/>
                <a:cs typeface="Arial" charset="0"/>
              </a:defRPr>
            </a:lvl6pPr>
            <a:lvl7pPr marL="2971800" indent="-228600" defTabSz="457200" eaLnBrk="0" fontAlgn="base" hangingPunct="0">
              <a:spcBef>
                <a:spcPct val="0"/>
              </a:spcBef>
              <a:spcAft>
                <a:spcPct val="0"/>
              </a:spcAft>
              <a:defRPr>
                <a:solidFill>
                  <a:schemeClr val="tx1"/>
                </a:solidFill>
                <a:latin typeface="Arial" charset="0"/>
                <a:cs typeface="Arial" charset="0"/>
              </a:defRPr>
            </a:lvl7pPr>
            <a:lvl8pPr marL="3429000" indent="-228600" defTabSz="457200" eaLnBrk="0" fontAlgn="base" hangingPunct="0">
              <a:spcBef>
                <a:spcPct val="0"/>
              </a:spcBef>
              <a:spcAft>
                <a:spcPct val="0"/>
              </a:spcAft>
              <a:defRPr>
                <a:solidFill>
                  <a:schemeClr val="tx1"/>
                </a:solidFill>
                <a:latin typeface="Arial" charset="0"/>
                <a:cs typeface="Arial" charset="0"/>
              </a:defRPr>
            </a:lvl8pPr>
            <a:lvl9pPr marL="3886200" indent="-228600" defTabSz="457200" eaLnBrk="0" fontAlgn="base" hangingPunct="0">
              <a:spcBef>
                <a:spcPct val="0"/>
              </a:spcBef>
              <a:spcAft>
                <a:spcPct val="0"/>
              </a:spcAft>
              <a:defRPr>
                <a:solidFill>
                  <a:schemeClr val="tx1"/>
                </a:solidFill>
                <a:latin typeface="Arial" charset="0"/>
                <a:cs typeface="Arial" charset="0"/>
              </a:defRPr>
            </a:lvl9p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1" dirty="0" smtClean="0">
                <a:solidFill>
                  <a:schemeClr val="bg1"/>
                </a:solidFill>
                <a:latin typeface="Arial" pitchFamily="34" charset="0"/>
                <a:ea typeface="Arial Unicode MS" pitchFamily="34" charset="-128"/>
                <a:cs typeface="Arial" pitchFamily="34" charset="0"/>
              </a:rPr>
              <a:t>    Ames Research</a:t>
            </a:r>
            <a:r>
              <a:rPr lang="en-US" sz="1200" b="1" baseline="0" dirty="0" smtClean="0">
                <a:solidFill>
                  <a:schemeClr val="bg1"/>
                </a:solidFill>
                <a:latin typeface="Arial" pitchFamily="34" charset="0"/>
                <a:ea typeface="Arial Unicode MS" pitchFamily="34" charset="-128"/>
                <a:cs typeface="Arial" pitchFamily="34" charset="0"/>
              </a:rPr>
              <a:t> Center</a:t>
            </a:r>
            <a:r>
              <a:rPr lang="en-US" sz="1200" dirty="0" smtClean="0">
                <a:solidFill>
                  <a:schemeClr val="bg1"/>
                </a:solidFill>
                <a:latin typeface="Arial" pitchFamily="34" charset="0"/>
                <a:cs typeface="Arial" pitchFamily="34" charset="0"/>
              </a:rPr>
              <a:t>                                                                                   </a:t>
            </a:r>
            <a:r>
              <a:rPr lang="en-US" sz="1200" dirty="0" smtClean="0">
                <a:solidFill>
                  <a:schemeClr val="bg1"/>
                </a:solidFill>
                <a:latin typeface="Arial" pitchFamily="34" charset="0"/>
                <a:cs typeface="Arial" pitchFamily="34" charset="0"/>
              </a:rPr>
              <a:t>FALL </a:t>
            </a:r>
            <a:r>
              <a:rPr lang="en-US" sz="1200" dirty="0" smtClean="0">
                <a:solidFill>
                  <a:schemeClr val="bg1"/>
                </a:solidFill>
                <a:latin typeface="Arial" pitchFamily="34" charset="0"/>
                <a:cs typeface="Arial" pitchFamily="34" charset="0"/>
              </a:rPr>
              <a:t>2012</a:t>
            </a:r>
          </a:p>
        </p:txBody>
      </p:sp>
      <p:sp>
        <p:nvSpPr>
          <p:cNvPr id="5" name="TextBox 4"/>
          <p:cNvSpPr txBox="1"/>
          <p:nvPr userDrawn="1"/>
        </p:nvSpPr>
        <p:spPr>
          <a:xfrm>
            <a:off x="2819400" y="1600200"/>
            <a:ext cx="2740008" cy="369332"/>
          </a:xfrm>
          <a:prstGeom prst="rect">
            <a:avLst/>
          </a:prstGeom>
          <a:noFill/>
        </p:spPr>
        <p:txBody>
          <a:bodyPr wrap="none">
            <a:spAutoFit/>
          </a:bodyPr>
          <a:lstStyle/>
          <a:p>
            <a:pPr>
              <a:defRPr/>
            </a:pPr>
            <a:r>
              <a:rPr lang="en-US" b="1" dirty="0" smtClean="0">
                <a:solidFill>
                  <a:schemeClr val="tx2">
                    <a:lumMod val="75000"/>
                  </a:schemeClr>
                </a:solidFill>
                <a:latin typeface="Arial"/>
                <a:ea typeface="Arial" charset="0"/>
              </a:rPr>
              <a:t>Name </a:t>
            </a:r>
            <a:r>
              <a:rPr lang="en-US" b="1" dirty="0" smtClean="0">
                <a:solidFill>
                  <a:schemeClr val="tx2">
                    <a:lumMod val="75000"/>
                  </a:schemeClr>
                </a:solidFill>
                <a:latin typeface="Arial"/>
                <a:ea typeface="Arial" charset="0"/>
              </a:rPr>
              <a:t>Last name</a:t>
            </a:r>
            <a:r>
              <a:rPr lang="en-US" b="1" dirty="0" smtClean="0">
                <a:solidFill>
                  <a:schemeClr val="tx2">
                    <a:lumMod val="75000"/>
                  </a:schemeClr>
                </a:solidFill>
                <a:latin typeface="Arial"/>
                <a:ea typeface="Arial" charset="0"/>
              </a:rPr>
              <a:t>, </a:t>
            </a:r>
            <a:r>
              <a:rPr lang="en-US" sz="1400" i="1" dirty="0" smtClean="0">
                <a:solidFill>
                  <a:schemeClr val="tx2">
                    <a:lumMod val="75000"/>
                  </a:schemeClr>
                </a:solidFill>
                <a:latin typeface="Arial"/>
                <a:ea typeface="Arial" charset="0"/>
              </a:rPr>
              <a:t>School</a:t>
            </a:r>
            <a:endParaRPr lang="en-US" sz="1400" i="1" dirty="0">
              <a:solidFill>
                <a:schemeClr val="tx2">
                  <a:lumMod val="75000"/>
                </a:schemeClr>
              </a:solidFill>
              <a:latin typeface="Arial"/>
              <a:ea typeface="Arial" charset="0"/>
            </a:endParaRPr>
          </a:p>
        </p:txBody>
      </p:sp>
      <p:sp>
        <p:nvSpPr>
          <p:cNvPr id="6" name="TextBox 10"/>
          <p:cNvSpPr txBox="1">
            <a:spLocks noChangeArrowheads="1"/>
          </p:cNvSpPr>
          <p:nvPr userDrawn="1"/>
        </p:nvSpPr>
        <p:spPr bwMode="auto">
          <a:xfrm>
            <a:off x="2819400" y="1981200"/>
            <a:ext cx="3162300" cy="646331"/>
          </a:xfrm>
          <a:prstGeom prst="rect">
            <a:avLst/>
          </a:prstGeom>
          <a:noFill/>
          <a:ln w="9525">
            <a:noFill/>
            <a:miter lim="800000"/>
            <a:headEnd/>
            <a:tailEnd/>
          </a:ln>
        </p:spPr>
        <p:txBody>
          <a:bodyPr wrap="square">
            <a:spAutoFit/>
          </a:bodyPr>
          <a:lstStyle/>
          <a:p>
            <a:r>
              <a:rPr lang="en-US" dirty="0" smtClean="0"/>
              <a:t>Program Affiliation (Ex: Space Grant, EAP, AYVF)</a:t>
            </a:r>
            <a:endParaRPr lang="en-US" dirty="0"/>
          </a:p>
        </p:txBody>
      </p:sp>
      <p:sp>
        <p:nvSpPr>
          <p:cNvPr id="7" name="TextBox 11"/>
          <p:cNvSpPr txBox="1">
            <a:spLocks noChangeArrowheads="1"/>
          </p:cNvSpPr>
          <p:nvPr userDrawn="1"/>
        </p:nvSpPr>
        <p:spPr bwMode="auto">
          <a:xfrm>
            <a:off x="2819400" y="2667000"/>
            <a:ext cx="1120371" cy="276999"/>
          </a:xfrm>
          <a:prstGeom prst="rect">
            <a:avLst/>
          </a:prstGeom>
          <a:noFill/>
          <a:ln w="9525">
            <a:noFill/>
            <a:miter lim="800000"/>
            <a:headEnd/>
            <a:tailEnd/>
          </a:ln>
        </p:spPr>
        <p:txBody>
          <a:bodyPr wrap="none">
            <a:spAutoFit/>
          </a:bodyPr>
          <a:lstStyle/>
          <a:p>
            <a:r>
              <a:rPr lang="en-US" sz="1200" dirty="0" smtClean="0"/>
              <a:t>Graduate Level</a:t>
            </a:r>
            <a:endParaRPr lang="en-US" sz="1200" dirty="0"/>
          </a:p>
        </p:txBody>
      </p:sp>
      <p:sp>
        <p:nvSpPr>
          <p:cNvPr id="8" name="TextBox 12"/>
          <p:cNvSpPr txBox="1">
            <a:spLocks noChangeArrowheads="1"/>
          </p:cNvSpPr>
          <p:nvPr userDrawn="1"/>
        </p:nvSpPr>
        <p:spPr bwMode="auto">
          <a:xfrm>
            <a:off x="4038600" y="2667000"/>
            <a:ext cx="2366962" cy="646331"/>
          </a:xfrm>
          <a:prstGeom prst="rect">
            <a:avLst/>
          </a:prstGeom>
          <a:noFill/>
          <a:ln w="9525">
            <a:noFill/>
            <a:miter lim="800000"/>
            <a:headEnd/>
            <a:tailEnd/>
          </a:ln>
        </p:spPr>
        <p:txBody>
          <a:bodyPr>
            <a:spAutoFit/>
          </a:bodyPr>
          <a:lstStyle/>
          <a:p>
            <a:r>
              <a:rPr lang="en-US" sz="1200" b="1" dirty="0">
                <a:solidFill>
                  <a:srgbClr val="17375E"/>
                </a:solidFill>
              </a:rPr>
              <a:t>Mentor: </a:t>
            </a:r>
            <a:r>
              <a:rPr lang="en-US" sz="1200" b="1" dirty="0" smtClean="0">
                <a:solidFill>
                  <a:srgbClr val="17375E"/>
                </a:solidFill>
              </a:rPr>
              <a:t>Name </a:t>
            </a:r>
            <a:r>
              <a:rPr lang="en-US" sz="1200" b="1" dirty="0" smtClean="0">
                <a:solidFill>
                  <a:srgbClr val="17375E"/>
                </a:solidFill>
              </a:rPr>
              <a:t>Last name</a:t>
            </a:r>
            <a:r>
              <a:rPr lang="en-US" sz="1200" b="1" dirty="0" smtClean="0">
                <a:solidFill>
                  <a:srgbClr val="17375E"/>
                </a:solidFill>
              </a:rPr>
              <a:t/>
            </a:r>
            <a:br>
              <a:rPr lang="en-US" sz="1200" b="1" dirty="0" smtClean="0">
                <a:solidFill>
                  <a:srgbClr val="17375E"/>
                </a:solidFill>
              </a:rPr>
            </a:br>
            <a:r>
              <a:rPr lang="en-US" sz="1200" b="1" dirty="0" smtClean="0">
                <a:solidFill>
                  <a:srgbClr val="17375E"/>
                </a:solidFill>
              </a:rPr>
              <a:t>Code</a:t>
            </a:r>
            <a:r>
              <a:rPr lang="en-US" sz="1200" b="1" dirty="0">
                <a:solidFill>
                  <a:srgbClr val="17375E"/>
                </a:solidFill>
              </a:rPr>
              <a:t>: </a:t>
            </a:r>
            <a:r>
              <a:rPr lang="en-US" sz="1200" b="1" dirty="0" smtClean="0">
                <a:solidFill>
                  <a:srgbClr val="17375E"/>
                </a:solidFill>
              </a:rPr>
              <a:t>XXX</a:t>
            </a:r>
            <a:br>
              <a:rPr lang="en-US" sz="1200" b="1" dirty="0" smtClean="0">
                <a:solidFill>
                  <a:srgbClr val="17375E"/>
                </a:solidFill>
              </a:rPr>
            </a:br>
            <a:r>
              <a:rPr lang="en-US" sz="1200" b="1" dirty="0" smtClean="0">
                <a:solidFill>
                  <a:srgbClr val="17375E"/>
                </a:solidFill>
              </a:rPr>
              <a:t>Branch Title</a:t>
            </a:r>
            <a:endParaRPr lang="en-US" sz="1200" b="1" dirty="0">
              <a:solidFill>
                <a:srgbClr val="17375E"/>
              </a:solidFill>
            </a:endParaRPr>
          </a:p>
        </p:txBody>
      </p:sp>
      <p:cxnSp>
        <p:nvCxnSpPr>
          <p:cNvPr id="9" name="Straight Connector 8"/>
          <p:cNvCxnSpPr/>
          <p:nvPr userDrawn="1"/>
        </p:nvCxnSpPr>
        <p:spPr>
          <a:xfrm>
            <a:off x="4038600" y="2667000"/>
            <a:ext cx="0" cy="676275"/>
          </a:xfrm>
          <a:prstGeom prst="line">
            <a:avLst/>
          </a:prstGeom>
        </p:spPr>
        <p:style>
          <a:lnRef idx="1">
            <a:schemeClr val="accent1"/>
          </a:lnRef>
          <a:fillRef idx="0">
            <a:schemeClr val="accent1"/>
          </a:fillRef>
          <a:effectRef idx="0">
            <a:schemeClr val="accent1"/>
          </a:effectRef>
          <a:fontRef idx="minor">
            <a:schemeClr val="tx1"/>
          </a:fontRef>
        </p:style>
      </p:cxnSp>
      <p:sp>
        <p:nvSpPr>
          <p:cNvPr id="10" name="TextBox 16"/>
          <p:cNvSpPr txBox="1">
            <a:spLocks noChangeArrowheads="1"/>
          </p:cNvSpPr>
          <p:nvPr userDrawn="1"/>
        </p:nvSpPr>
        <p:spPr bwMode="auto">
          <a:xfrm>
            <a:off x="381000" y="3733800"/>
            <a:ext cx="5943600" cy="353943"/>
          </a:xfrm>
          <a:prstGeom prst="rect">
            <a:avLst/>
          </a:prstGeom>
          <a:noFill/>
          <a:ln w="9525">
            <a:noFill/>
            <a:miter lim="800000"/>
            <a:headEnd/>
            <a:tailEnd/>
          </a:ln>
        </p:spPr>
        <p:txBody>
          <a:bodyPr wrap="square">
            <a:spAutoFit/>
          </a:bodyPr>
          <a:lstStyle/>
          <a:p>
            <a:pPr algn="ctr"/>
            <a:r>
              <a:rPr lang="en-US" sz="1700" b="1" dirty="0" smtClean="0">
                <a:solidFill>
                  <a:srgbClr val="17375E"/>
                </a:solidFill>
                <a:latin typeface="Arial Bold" charset="0"/>
                <a:cs typeface="Arial Bold" charset="0"/>
              </a:rPr>
              <a:t>Abstract Title </a:t>
            </a:r>
            <a:endParaRPr lang="en-US" sz="1700" b="1" dirty="0">
              <a:solidFill>
                <a:srgbClr val="17375E"/>
              </a:solidFill>
              <a:latin typeface="Arial Bold" charset="0"/>
              <a:cs typeface="Arial Bold" charset="0"/>
            </a:endParaRPr>
          </a:p>
        </p:txBody>
      </p:sp>
      <p:graphicFrame>
        <p:nvGraphicFramePr>
          <p:cNvPr id="11" name="Table 10"/>
          <p:cNvGraphicFramePr>
            <a:graphicFrameLocks noGrp="1"/>
          </p:cNvGraphicFramePr>
          <p:nvPr userDrawn="1">
            <p:extLst>
              <p:ext uri="{D42A27DB-BD31-4B8C-83A1-F6EECF244321}">
                <p14:modId xmlns:p14="http://schemas.microsoft.com/office/powerpoint/2010/main" val="3943077409"/>
              </p:ext>
            </p:extLst>
          </p:nvPr>
        </p:nvGraphicFramePr>
        <p:xfrm>
          <a:off x="381000" y="1601421"/>
          <a:ext cx="1866900" cy="1864309"/>
        </p:xfrm>
        <a:graphic>
          <a:graphicData uri="http://schemas.openxmlformats.org/drawingml/2006/table">
            <a:tbl>
              <a:tblPr firstRow="1" bandRow="1">
                <a:tableStyleId>{5C22544A-7EE6-4342-B048-85BDC9FD1C3A}</a:tableStyleId>
              </a:tblPr>
              <a:tblGrid>
                <a:gridCol w="1866900"/>
              </a:tblGrid>
              <a:tr h="1864309">
                <a:tc>
                  <a:txBody>
                    <a:bodyPr/>
                    <a:lstStyle/>
                    <a:p>
                      <a:r>
                        <a:rPr lang="en-US" dirty="0" smtClean="0"/>
                        <a:t>Your Photo Here</a:t>
                      </a:r>
                      <a:endParaRPr lang="en-US" dirty="0"/>
                    </a:p>
                  </a:txBody>
                  <a:tcPr/>
                </a:tc>
              </a:tr>
            </a:tbl>
          </a:graphicData>
        </a:graphic>
      </p:graphicFrame>
      <p:sp>
        <p:nvSpPr>
          <p:cNvPr id="12" name="TextBox 17"/>
          <p:cNvSpPr txBox="1">
            <a:spLocks noChangeArrowheads="1"/>
          </p:cNvSpPr>
          <p:nvPr userDrawn="1"/>
        </p:nvSpPr>
        <p:spPr bwMode="auto">
          <a:xfrm>
            <a:off x="381000" y="4648200"/>
            <a:ext cx="5638800" cy="3416319"/>
          </a:xfrm>
          <a:prstGeom prst="rect">
            <a:avLst/>
          </a:prstGeom>
          <a:noFill/>
          <a:ln w="9525">
            <a:noFill/>
            <a:miter lim="800000"/>
            <a:headEnd/>
            <a:tailEnd/>
          </a:ln>
        </p:spPr>
        <p:txBody>
          <a:bodyPr wrap="square">
            <a:spAutoFit/>
          </a:bodyPr>
          <a:lstStyle/>
          <a:p>
            <a:r>
              <a:rPr lang="en-US" sz="1200" dirty="0" smtClean="0"/>
              <a:t>Abstract body text ……………………………………………………………………………………………………………………………………</a:t>
            </a:r>
            <a:r>
              <a:rPr lang="en-US" sz="1200" dirty="0" smtClean="0"/>
              <a:t>…..…</a:t>
            </a:r>
            <a:r>
              <a:rPr lang="en-US" sz="1200" dirty="0" smtClean="0"/>
              <a:t>…………………………………………………………………………………………………………………………………</a:t>
            </a:r>
            <a:r>
              <a:rPr lang="en-US" sz="1200" dirty="0" smtClean="0"/>
              <a:t>…..…</a:t>
            </a:r>
            <a:r>
              <a:rPr lang="en-US" sz="1200" dirty="0" smtClean="0"/>
              <a:t>…………………………………………………………………………………………………………………………………</a:t>
            </a:r>
            <a:r>
              <a:rPr lang="en-US" sz="1200" dirty="0" smtClean="0"/>
              <a:t>…..…</a:t>
            </a:r>
            <a:r>
              <a:rPr lang="en-US" sz="1200" dirty="0" smtClean="0"/>
              <a:t>…………………………………………………………………………………………………………………………………</a:t>
            </a:r>
            <a:r>
              <a:rPr lang="en-US" sz="1200" dirty="0" smtClean="0"/>
              <a:t>…..…</a:t>
            </a:r>
            <a:r>
              <a:rPr lang="en-US" sz="1200" dirty="0" smtClean="0"/>
              <a:t>…………………………………………………………………………………………………………………………………</a:t>
            </a:r>
            <a:r>
              <a:rPr lang="en-US" sz="1200" dirty="0" smtClean="0"/>
              <a:t>…..…</a:t>
            </a:r>
            <a:r>
              <a:rPr lang="en-US" sz="1200" dirty="0" smtClean="0"/>
              <a:t>…………………………………………………………………………………………………………………………………</a:t>
            </a:r>
            <a:r>
              <a:rPr lang="en-US" sz="1200" dirty="0" smtClean="0"/>
              <a:t>…...…</a:t>
            </a:r>
            <a:r>
              <a:rPr lang="en-US" sz="1200" dirty="0" smtClean="0"/>
              <a:t>…………………………………………………………………………………………………………………………………</a:t>
            </a:r>
            <a:r>
              <a:rPr lang="en-US" sz="1200" dirty="0" smtClean="0"/>
              <a:t>….…</a:t>
            </a:r>
            <a:r>
              <a:rPr lang="en-US" sz="1200" dirty="0" smtClean="0"/>
              <a:t>………………………………………………………………………………………………………………………………</a:t>
            </a:r>
            <a:r>
              <a:rPr lang="en-US" sz="1200" dirty="0" smtClean="0"/>
              <a:t>……..…</a:t>
            </a:r>
            <a:r>
              <a:rPr lang="en-US" sz="1200" dirty="0" smtClean="0"/>
              <a:t>…………………………………………………………………………………………………………………………………</a:t>
            </a:r>
            <a:r>
              <a:rPr lang="en-US" sz="1200" dirty="0" smtClean="0"/>
              <a:t>…..…</a:t>
            </a:r>
            <a:r>
              <a:rPr lang="en-US" sz="1200" dirty="0" smtClean="0"/>
              <a:t>…………………………………………………………………………………………………………………………………</a:t>
            </a:r>
            <a:r>
              <a:rPr lang="en-US" sz="1200" dirty="0" smtClean="0"/>
              <a:t>…..…</a:t>
            </a:r>
            <a:r>
              <a:rPr lang="en-US" sz="1200" dirty="0" smtClean="0"/>
              <a:t>……………………</a:t>
            </a:r>
            <a:r>
              <a:rPr lang="en-US" sz="1200" dirty="0" smtClean="0"/>
              <a:t>………………………………………………………………………………………………………………..</a:t>
            </a:r>
            <a:endParaRPr lang="en-US" sz="1200" dirty="0"/>
          </a:p>
          <a:p>
            <a:pPr algn="just"/>
            <a:r>
              <a:rPr lang="en-US" sz="1200" dirty="0" smtClean="0"/>
              <a:t>……………………………………………………………………………………………………………………………………………………………………………………………………………………………………………………………………………………………………………………………………………………………………………………………………………………………………………………………………………………………………………………………………………………………</a:t>
            </a:r>
            <a:r>
              <a:rPr lang="en-US" sz="1200" dirty="0" smtClean="0"/>
              <a:t>…..</a:t>
            </a:r>
            <a:endParaRPr lang="en-US" sz="1200" dirty="0"/>
          </a:p>
          <a:p>
            <a:pPr algn="just"/>
            <a:endParaRPr lang="en-US" sz="1200" dirty="0"/>
          </a:p>
          <a:p>
            <a:pPr algn="just"/>
            <a:endParaRPr lang="en-US" sz="1200" dirty="0"/>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Lst>
  <p:hf hdr="0" ftr="0" dt="0"/>
  <p:txStyles>
    <p:titleStyle>
      <a:lvl1pPr algn="ctr" defTabSz="457200" rtl="0" eaLnBrk="0" fontAlgn="base" hangingPunct="0">
        <a:spcBef>
          <a:spcPct val="0"/>
        </a:spcBef>
        <a:spcAft>
          <a:spcPct val="0"/>
        </a:spcAft>
        <a:defRPr sz="4400" kern="1200">
          <a:solidFill>
            <a:schemeClr val="tx1"/>
          </a:solidFill>
          <a:latin typeface="+mj-lt"/>
          <a:ea typeface="ヒラギノ角ゴ Pro W3" charset="-128"/>
          <a:cs typeface="ヒラギノ角ゴ Pro W3" charset="-128"/>
        </a:defRPr>
      </a:lvl1pPr>
      <a:lvl2pPr algn="ctr" defTabSz="457200" rtl="0" eaLnBrk="0" fontAlgn="base" hangingPunct="0">
        <a:spcBef>
          <a:spcPct val="0"/>
        </a:spcBef>
        <a:spcAft>
          <a:spcPct val="0"/>
        </a:spcAft>
        <a:defRPr sz="4400">
          <a:solidFill>
            <a:schemeClr val="tx1"/>
          </a:solidFill>
          <a:latin typeface="Calibri" pitchFamily="34" charset="0"/>
          <a:ea typeface="ヒラギノ角ゴ Pro W3" charset="-128"/>
          <a:cs typeface="ヒラギノ角ゴ Pro W3" charset="-128"/>
        </a:defRPr>
      </a:lvl2pPr>
      <a:lvl3pPr algn="ctr" defTabSz="457200" rtl="0" eaLnBrk="0" fontAlgn="base" hangingPunct="0">
        <a:spcBef>
          <a:spcPct val="0"/>
        </a:spcBef>
        <a:spcAft>
          <a:spcPct val="0"/>
        </a:spcAft>
        <a:defRPr sz="4400">
          <a:solidFill>
            <a:schemeClr val="tx1"/>
          </a:solidFill>
          <a:latin typeface="Calibri" pitchFamily="34" charset="0"/>
          <a:ea typeface="ヒラギノ角ゴ Pro W3" charset="-128"/>
          <a:cs typeface="ヒラギノ角ゴ Pro W3" charset="-128"/>
        </a:defRPr>
      </a:lvl3pPr>
      <a:lvl4pPr algn="ctr" defTabSz="457200" rtl="0" eaLnBrk="0" fontAlgn="base" hangingPunct="0">
        <a:spcBef>
          <a:spcPct val="0"/>
        </a:spcBef>
        <a:spcAft>
          <a:spcPct val="0"/>
        </a:spcAft>
        <a:defRPr sz="4400">
          <a:solidFill>
            <a:schemeClr val="tx1"/>
          </a:solidFill>
          <a:latin typeface="Calibri" pitchFamily="34" charset="0"/>
          <a:ea typeface="ヒラギノ角ゴ Pro W3" charset="-128"/>
          <a:cs typeface="ヒラギノ角ゴ Pro W3" charset="-128"/>
        </a:defRPr>
      </a:lvl4pPr>
      <a:lvl5pPr algn="ctr" defTabSz="457200" rtl="0" eaLnBrk="0" fontAlgn="base" hangingPunct="0">
        <a:spcBef>
          <a:spcPct val="0"/>
        </a:spcBef>
        <a:spcAft>
          <a:spcPct val="0"/>
        </a:spcAft>
        <a:defRPr sz="4400">
          <a:solidFill>
            <a:schemeClr val="tx1"/>
          </a:solidFill>
          <a:latin typeface="Calibri" pitchFamily="34" charset="0"/>
          <a:ea typeface="ヒラギノ角ゴ Pro W3" charset="-128"/>
          <a:cs typeface="ヒラギノ角ゴ Pro W3" charset="-128"/>
        </a:defRPr>
      </a:lvl5pPr>
      <a:lvl6pPr marL="457200" algn="ctr" defTabSz="457200" rtl="0" fontAlgn="base">
        <a:spcBef>
          <a:spcPct val="0"/>
        </a:spcBef>
        <a:spcAft>
          <a:spcPct val="0"/>
        </a:spcAft>
        <a:defRPr sz="4400">
          <a:solidFill>
            <a:schemeClr val="tx1"/>
          </a:solidFill>
          <a:latin typeface="Calibri" pitchFamily="34" charset="0"/>
        </a:defRPr>
      </a:lvl6pPr>
      <a:lvl7pPr marL="914400" algn="ctr" defTabSz="457200" rtl="0" fontAlgn="base">
        <a:spcBef>
          <a:spcPct val="0"/>
        </a:spcBef>
        <a:spcAft>
          <a:spcPct val="0"/>
        </a:spcAft>
        <a:defRPr sz="4400">
          <a:solidFill>
            <a:schemeClr val="tx1"/>
          </a:solidFill>
          <a:latin typeface="Calibri" pitchFamily="34" charset="0"/>
        </a:defRPr>
      </a:lvl7pPr>
      <a:lvl8pPr marL="1371600" algn="ctr" defTabSz="457200" rtl="0" fontAlgn="base">
        <a:spcBef>
          <a:spcPct val="0"/>
        </a:spcBef>
        <a:spcAft>
          <a:spcPct val="0"/>
        </a:spcAft>
        <a:defRPr sz="4400">
          <a:solidFill>
            <a:schemeClr val="tx1"/>
          </a:solidFill>
          <a:latin typeface="Calibri" pitchFamily="34" charset="0"/>
        </a:defRPr>
      </a:lvl8pPr>
      <a:lvl9pPr marL="1828800" algn="ctr" defTabSz="457200" rtl="0" fontAlgn="base">
        <a:spcBef>
          <a:spcPct val="0"/>
        </a:spcBef>
        <a:spcAft>
          <a:spcPct val="0"/>
        </a:spcAft>
        <a:defRPr sz="4400">
          <a:solidFill>
            <a:schemeClr val="tx1"/>
          </a:solidFill>
          <a:latin typeface="Calibri" pitchFamily="34" charset="0"/>
        </a:defRPr>
      </a:lvl9pPr>
    </p:titleStyle>
    <p:bodyStyle>
      <a:lvl1pPr marL="342900" indent="-342900" algn="l" defTabSz="457200" rtl="0" eaLnBrk="0" fontAlgn="base" hangingPunct="0">
        <a:spcBef>
          <a:spcPct val="20000"/>
        </a:spcBef>
        <a:spcAft>
          <a:spcPct val="0"/>
        </a:spcAft>
        <a:buFont typeface="Arial" charset="0"/>
        <a:buChar char="•"/>
        <a:defRPr sz="3200" kern="1200">
          <a:solidFill>
            <a:schemeClr val="tx1"/>
          </a:solidFill>
          <a:latin typeface="+mn-lt"/>
          <a:ea typeface="ヒラギノ角ゴ Pro W3" charset="-128"/>
          <a:cs typeface="ヒラギノ角ゴ Pro W3" charset="-128"/>
        </a:defRPr>
      </a:lvl1pPr>
      <a:lvl2pPr marL="742950" indent="-285750" algn="l" defTabSz="457200" rtl="0" eaLnBrk="0" fontAlgn="base" hangingPunct="0">
        <a:spcBef>
          <a:spcPct val="20000"/>
        </a:spcBef>
        <a:spcAft>
          <a:spcPct val="0"/>
        </a:spcAft>
        <a:buFont typeface="Arial" charset="0"/>
        <a:buChar char="–"/>
        <a:defRPr sz="2800" kern="1200">
          <a:solidFill>
            <a:schemeClr val="tx1"/>
          </a:solidFill>
          <a:latin typeface="+mn-lt"/>
          <a:ea typeface="ヒラギノ角ゴ Pro W3" charset="-128"/>
          <a:cs typeface="+mn-cs"/>
        </a:defRPr>
      </a:lvl2pPr>
      <a:lvl3pPr marL="1143000" indent="-228600" algn="l" defTabSz="457200" rtl="0" eaLnBrk="0" fontAlgn="base" hangingPunct="0">
        <a:spcBef>
          <a:spcPct val="20000"/>
        </a:spcBef>
        <a:spcAft>
          <a:spcPct val="0"/>
        </a:spcAft>
        <a:buFont typeface="Arial" charset="0"/>
        <a:buChar char="•"/>
        <a:defRPr sz="2400" kern="1200">
          <a:solidFill>
            <a:schemeClr val="tx1"/>
          </a:solidFill>
          <a:latin typeface="+mn-lt"/>
          <a:ea typeface="ヒラギノ角ゴ Pro W3" charset="-128"/>
          <a:cs typeface="+mn-cs"/>
        </a:defRPr>
      </a:lvl3pPr>
      <a:lvl4pPr marL="1600200" indent="-228600" algn="l" defTabSz="457200" rtl="0" eaLnBrk="0" fontAlgn="base" hangingPunct="0">
        <a:spcBef>
          <a:spcPct val="20000"/>
        </a:spcBef>
        <a:spcAft>
          <a:spcPct val="0"/>
        </a:spcAft>
        <a:buFont typeface="Arial" charset="0"/>
        <a:buChar char="–"/>
        <a:defRPr sz="2000" kern="1200">
          <a:solidFill>
            <a:schemeClr val="tx1"/>
          </a:solidFill>
          <a:latin typeface="+mn-lt"/>
          <a:ea typeface="ヒラギノ角ゴ Pro W3" charset="-128"/>
          <a:cs typeface="+mn-cs"/>
        </a:defRPr>
      </a:lvl4pPr>
      <a:lvl5pPr marL="2057400" indent="-228600" algn="l" defTabSz="457200" rtl="0" eaLnBrk="0" fontAlgn="base" hangingPunct="0">
        <a:spcBef>
          <a:spcPct val="20000"/>
        </a:spcBef>
        <a:spcAft>
          <a:spcPct val="0"/>
        </a:spcAft>
        <a:buFont typeface="Arial" charset="0"/>
        <a:buChar char="»"/>
        <a:defRPr sz="2000" kern="1200">
          <a:solidFill>
            <a:schemeClr val="tx1"/>
          </a:solidFill>
          <a:latin typeface="+mn-lt"/>
          <a:ea typeface="ヒラギノ角ゴ Pro W3"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628900" y="1549400"/>
            <a:ext cx="3989388" cy="369888"/>
          </a:xfrm>
          <a:prstGeom prst="rect">
            <a:avLst/>
          </a:prstGeom>
          <a:noFill/>
        </p:spPr>
        <p:txBody>
          <a:bodyPr wrap="none">
            <a:spAutoFit/>
          </a:bodyPr>
          <a:lstStyle/>
          <a:p>
            <a:pPr>
              <a:defRPr/>
            </a:pPr>
            <a:r>
              <a:rPr lang="en-US" b="1" dirty="0">
                <a:solidFill>
                  <a:schemeClr val="tx2">
                    <a:lumMod val="75000"/>
                  </a:schemeClr>
                </a:solidFill>
                <a:latin typeface="Arial"/>
                <a:ea typeface="Arial" charset="0"/>
              </a:rPr>
              <a:t>Brian Bole, </a:t>
            </a:r>
            <a:r>
              <a:rPr lang="en-US" sz="1400" i="1" dirty="0">
                <a:solidFill>
                  <a:schemeClr val="tx2">
                    <a:lumMod val="75000"/>
                  </a:schemeClr>
                </a:solidFill>
                <a:latin typeface="Arial"/>
                <a:ea typeface="Arial" charset="0"/>
              </a:rPr>
              <a:t>Georgia Institute of Technology</a:t>
            </a:r>
          </a:p>
        </p:txBody>
      </p:sp>
      <p:sp>
        <p:nvSpPr>
          <p:cNvPr id="3" name="TextBox 10"/>
          <p:cNvSpPr txBox="1">
            <a:spLocks noChangeArrowheads="1"/>
          </p:cNvSpPr>
          <p:nvPr/>
        </p:nvSpPr>
        <p:spPr bwMode="auto">
          <a:xfrm>
            <a:off x="2628900" y="1870075"/>
            <a:ext cx="4191000" cy="646113"/>
          </a:xfrm>
          <a:prstGeom prst="rect">
            <a:avLst/>
          </a:prstGeom>
          <a:noFill/>
          <a:ln w="9525">
            <a:noFill/>
            <a:miter lim="800000"/>
            <a:headEnd/>
            <a:tailEnd/>
          </a:ln>
        </p:spPr>
        <p:txBody>
          <a:bodyPr>
            <a:spAutoFit/>
          </a:bodyPr>
          <a:lstStyle/>
          <a:p>
            <a:r>
              <a:rPr lang="en-US"/>
              <a:t>Graduate Student Research Program (GSRP)</a:t>
            </a:r>
          </a:p>
        </p:txBody>
      </p:sp>
      <p:sp>
        <p:nvSpPr>
          <p:cNvPr id="4" name="TextBox 11"/>
          <p:cNvSpPr txBox="1">
            <a:spLocks noChangeArrowheads="1"/>
          </p:cNvSpPr>
          <p:nvPr/>
        </p:nvSpPr>
        <p:spPr bwMode="auto">
          <a:xfrm>
            <a:off x="2630488" y="2803525"/>
            <a:ext cx="1365250" cy="276225"/>
          </a:xfrm>
          <a:prstGeom prst="rect">
            <a:avLst/>
          </a:prstGeom>
          <a:noFill/>
          <a:ln w="9525">
            <a:noFill/>
            <a:miter lim="800000"/>
            <a:headEnd/>
            <a:tailEnd/>
          </a:ln>
        </p:spPr>
        <p:txBody>
          <a:bodyPr wrap="none">
            <a:spAutoFit/>
          </a:bodyPr>
          <a:lstStyle/>
          <a:p>
            <a:r>
              <a:rPr lang="en-US" sz="1200" b="1">
                <a:solidFill>
                  <a:srgbClr val="17375E"/>
                </a:solidFill>
              </a:rPr>
              <a:t>Ph.D. Candidate</a:t>
            </a:r>
            <a:endParaRPr lang="en-US" sz="1200"/>
          </a:p>
        </p:txBody>
      </p:sp>
      <p:sp>
        <p:nvSpPr>
          <p:cNvPr id="5" name="TextBox 12"/>
          <p:cNvSpPr txBox="1">
            <a:spLocks noChangeArrowheads="1"/>
          </p:cNvSpPr>
          <p:nvPr/>
        </p:nvSpPr>
        <p:spPr bwMode="auto">
          <a:xfrm>
            <a:off x="4114800" y="2819400"/>
            <a:ext cx="2366962" cy="830263"/>
          </a:xfrm>
          <a:prstGeom prst="rect">
            <a:avLst/>
          </a:prstGeom>
          <a:noFill/>
          <a:ln w="9525">
            <a:noFill/>
            <a:miter lim="800000"/>
            <a:headEnd/>
            <a:tailEnd/>
          </a:ln>
        </p:spPr>
        <p:txBody>
          <a:bodyPr>
            <a:spAutoFit/>
          </a:bodyPr>
          <a:lstStyle/>
          <a:p>
            <a:r>
              <a:rPr lang="en-US" sz="1200" b="1" dirty="0">
                <a:solidFill>
                  <a:srgbClr val="17375E"/>
                </a:solidFill>
              </a:rPr>
              <a:t>Mentor: Kai Goebel</a:t>
            </a:r>
          </a:p>
          <a:p>
            <a:r>
              <a:rPr lang="en-US" sz="1200" b="1" dirty="0">
                <a:solidFill>
                  <a:srgbClr val="17375E"/>
                </a:solidFill>
              </a:rPr>
              <a:t>Code: TI</a:t>
            </a:r>
          </a:p>
          <a:p>
            <a:r>
              <a:rPr lang="en-US" sz="1200" b="1" dirty="0">
                <a:solidFill>
                  <a:srgbClr val="17375E"/>
                </a:solidFill>
              </a:rPr>
              <a:t>Discovery and Systems Health (</a:t>
            </a:r>
            <a:r>
              <a:rPr lang="en-US" sz="1200" b="1" dirty="0" err="1">
                <a:solidFill>
                  <a:srgbClr val="17375E"/>
                </a:solidFill>
              </a:rPr>
              <a:t>DaSH</a:t>
            </a:r>
            <a:r>
              <a:rPr lang="en-US" sz="1200" b="1" dirty="0">
                <a:solidFill>
                  <a:srgbClr val="17375E"/>
                </a:solidFill>
              </a:rPr>
              <a:t>) Branch</a:t>
            </a:r>
            <a:endParaRPr lang="en-US" sz="1200" dirty="0"/>
          </a:p>
        </p:txBody>
      </p:sp>
      <p:cxnSp>
        <p:nvCxnSpPr>
          <p:cNvPr id="6" name="Straight Connector 5"/>
          <p:cNvCxnSpPr/>
          <p:nvPr/>
        </p:nvCxnSpPr>
        <p:spPr>
          <a:xfrm>
            <a:off x="4097338" y="2854325"/>
            <a:ext cx="0" cy="676275"/>
          </a:xfrm>
          <a:prstGeom prst="line">
            <a:avLst/>
          </a:prstGeom>
        </p:spPr>
        <p:style>
          <a:lnRef idx="1">
            <a:schemeClr val="accent1"/>
          </a:lnRef>
          <a:fillRef idx="0">
            <a:schemeClr val="accent1"/>
          </a:fillRef>
          <a:effectRef idx="0">
            <a:schemeClr val="accent1"/>
          </a:effectRef>
          <a:fontRef idx="minor">
            <a:schemeClr val="tx1"/>
          </a:fontRef>
        </p:style>
      </p:cxnSp>
      <p:sp>
        <p:nvSpPr>
          <p:cNvPr id="7" name="TextBox 16"/>
          <p:cNvSpPr txBox="1">
            <a:spLocks noChangeArrowheads="1"/>
          </p:cNvSpPr>
          <p:nvPr/>
        </p:nvSpPr>
        <p:spPr bwMode="auto">
          <a:xfrm>
            <a:off x="152400" y="3733800"/>
            <a:ext cx="5943600" cy="615553"/>
          </a:xfrm>
          <a:prstGeom prst="rect">
            <a:avLst/>
          </a:prstGeom>
          <a:noFill/>
          <a:ln w="9525">
            <a:noFill/>
            <a:miter lim="800000"/>
            <a:headEnd/>
            <a:tailEnd/>
          </a:ln>
        </p:spPr>
        <p:txBody>
          <a:bodyPr wrap="square">
            <a:spAutoFit/>
          </a:bodyPr>
          <a:lstStyle/>
          <a:p>
            <a:pPr algn="ctr"/>
            <a:r>
              <a:rPr lang="en-US" sz="1700" b="1" dirty="0">
                <a:solidFill>
                  <a:srgbClr val="17375E"/>
                </a:solidFill>
                <a:latin typeface="Arial Bold" charset="0"/>
                <a:cs typeface="Arial Bold" charset="0"/>
              </a:rPr>
              <a:t>A Stochastic Optimization Paradigm for Assessing and Managing the Risk Posed by Growing Fault Modes</a:t>
            </a:r>
          </a:p>
        </p:txBody>
      </p:sp>
      <p:sp>
        <p:nvSpPr>
          <p:cNvPr id="8" name="TextBox 17"/>
          <p:cNvSpPr txBox="1">
            <a:spLocks noChangeArrowheads="1"/>
          </p:cNvSpPr>
          <p:nvPr/>
        </p:nvSpPr>
        <p:spPr bwMode="auto">
          <a:xfrm>
            <a:off x="381000" y="4648200"/>
            <a:ext cx="5638800" cy="3046988"/>
          </a:xfrm>
          <a:prstGeom prst="rect">
            <a:avLst/>
          </a:prstGeom>
          <a:noFill/>
          <a:ln w="9525">
            <a:noFill/>
            <a:miter lim="800000"/>
            <a:headEnd/>
            <a:tailEnd/>
          </a:ln>
        </p:spPr>
        <p:txBody>
          <a:bodyPr wrap="square">
            <a:spAutoFit/>
          </a:bodyPr>
          <a:lstStyle/>
          <a:p>
            <a:pPr algn="just"/>
            <a:r>
              <a:rPr lang="en-US" sz="1200" dirty="0"/>
              <a:t>It is an inescapable truth that no matter how well a system is designed it will degrade, and if degrading parts are not repaired or replaced the system will fail. Avoiding the expense and safety risks associated with failures is certainly a top priority in many systems; however, there is also a strong motivation not to be overly cautious in the design and maintenance of systems, due to the expense of maintenance and the undesirable sacrifices in performance and cost effectiveness incurred when systems are over designed for safety. In this research effort, an analytical approach is undertaken to incorporate future system and fault growth modeling uncertainties into probabilistic models for estimating the future effects of current control actions. A stochastic optimization paradigm is utilized to derive current control actions in terms of derived metrics that evaluate a relative aversion to probabilistic estimates of future control outcomes. Stochastic dynamic programming, a Markov model based stochastic optimization technique, is investigated for identifying control actions that best optimize derived risk metrics. Analysis of the stochastic optimization problem posed by battery charge depletion on a battery powered rover will illustrate some of the fundamental challenges associated with the general prognostics-based control design problem.</a:t>
            </a:r>
          </a:p>
        </p:txBody>
      </p:sp>
      <p:pic>
        <p:nvPicPr>
          <p:cNvPr id="9" name="Picture 8" descr="ACD11-0189-003.jpg"/>
          <p:cNvPicPr>
            <a:picLocks noChangeAspect="1"/>
          </p:cNvPicPr>
          <p:nvPr/>
        </p:nvPicPr>
        <p:blipFill>
          <a:blip r:embed="rId2" cstate="print"/>
          <a:srcRect/>
          <a:stretch>
            <a:fillRect/>
          </a:stretch>
        </p:blipFill>
        <p:spPr bwMode="auto">
          <a:xfrm>
            <a:off x="381000" y="1612900"/>
            <a:ext cx="2105025" cy="1787525"/>
          </a:xfrm>
          <a:prstGeom prst="rect">
            <a:avLst/>
          </a:prstGeom>
          <a:noFill/>
          <a:ln w="9525">
            <a:noFill/>
            <a:miter lim="800000"/>
            <a:headEnd/>
            <a:tailEnd/>
          </a:ln>
        </p:spPr>
      </p:pic>
      <p:sp>
        <p:nvSpPr>
          <p:cNvPr id="10" name="Slide Number Placeholder 10"/>
          <p:cNvSpPr txBox="1">
            <a:spLocks/>
          </p:cNvSpPr>
          <p:nvPr/>
        </p:nvSpPr>
        <p:spPr bwMode="auto">
          <a:xfrm>
            <a:off x="5570538" y="9348788"/>
            <a:ext cx="1812925" cy="534987"/>
          </a:xfrm>
          <a:prstGeom prst="rect">
            <a:avLst/>
          </a:prstGeom>
          <a:noFill/>
          <a:ln w="9525">
            <a:noFill/>
            <a:miter lim="800000"/>
            <a:headEnd/>
            <a:tailEnd/>
          </a:ln>
        </p:spPr>
        <p:txBody>
          <a:bodyPr lIns="101882" tIns="50941" rIns="101882" bIns="50941"/>
          <a:lstStyle/>
          <a:p>
            <a:fld id="{C06DA864-B599-4083-A260-E43B184BBFEA}" type="slidenum">
              <a:rPr lang="en-US"/>
              <a:pPr/>
              <a:t>1</a:t>
            </a:fld>
            <a:endParaRPr lang="en-US"/>
          </a:p>
        </p:txBody>
      </p:sp>
    </p:spTree>
  </p:cSld>
  <p:clrMapOvr>
    <a:masterClrMapping/>
  </p:clrMapOvr>
</p:sld>
</file>

<file path=ppt/theme/theme1.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34</TotalTime>
  <Words>263</Words>
  <Application>Microsoft Macintosh PowerPoint</Application>
  <PresentationFormat>On-screen Show (4:3)</PresentationFormat>
  <Paragraphs>9</Paragraphs>
  <Slides>1</Slides>
  <Notes>0</Notes>
  <HiddenSlides>0</HiddenSlides>
  <MMClips>0</MMClips>
  <ScaleCrop>false</ScaleCrop>
  <HeadingPairs>
    <vt:vector size="4" baseType="variant">
      <vt:variant>
        <vt:lpstr>Theme</vt:lpstr>
      </vt:variant>
      <vt:variant>
        <vt:i4>1</vt:i4>
      </vt:variant>
      <vt:variant>
        <vt:lpstr>Slide Titles</vt:lpstr>
      </vt:variant>
      <vt:variant>
        <vt:i4>1</vt:i4>
      </vt:variant>
    </vt:vector>
  </HeadingPairs>
  <TitlesOfParts>
    <vt:vector size="2" baseType="lpstr">
      <vt:lpstr>1_Office Theme</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Likins, Daniel Thomas. (ARC-VE)[Universities Space Research Association (USRA)]</dc:creator>
  <cp:lastModifiedBy>Brown, Jamela LaNese. (ARC-VE)[Universities Space Research Association (USRA)]</cp:lastModifiedBy>
  <cp:revision>7</cp:revision>
  <dcterms:created xsi:type="dcterms:W3CDTF">2006-08-16T00:00:00Z</dcterms:created>
  <dcterms:modified xsi:type="dcterms:W3CDTF">2012-08-17T20:06:11Z</dcterms:modified>
</cp:coreProperties>
</file>